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4" r:id="rId2"/>
    <p:sldId id="426" r:id="rId3"/>
    <p:sldId id="537" r:id="rId4"/>
    <p:sldId id="542" r:id="rId5"/>
    <p:sldId id="538" r:id="rId6"/>
    <p:sldId id="429" r:id="rId7"/>
    <p:sldId id="430" r:id="rId8"/>
    <p:sldId id="529" r:id="rId9"/>
    <p:sldId id="431" r:id="rId10"/>
    <p:sldId id="539" r:id="rId11"/>
    <p:sldId id="536" r:id="rId12"/>
    <p:sldId id="541" r:id="rId13"/>
    <p:sldId id="540"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5AFB4-B970-4C88-8C39-F656202F5B5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E7E539-B80C-43C7-8EAE-0BD30E3CF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9A20378-6F01-4F25-A098-D365B674DF65}"/>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5" name="Fußzeilenplatzhalter 4">
            <a:extLst>
              <a:ext uri="{FF2B5EF4-FFF2-40B4-BE49-F238E27FC236}">
                <a16:creationId xmlns:a16="http://schemas.microsoft.com/office/drawing/2014/main" id="{5CAB817B-90BC-4C79-8D75-FE35F5CD85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0CDBB20-2C0B-4210-911D-79F60FE682E3}"/>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13129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44E67-41F6-4DDB-8ACB-02FB49DBED0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EA7F01B-BDA7-41E4-9249-7C6D87085A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C2C3B3F-9FA3-492B-A410-E3A1EE047721}"/>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5" name="Fußzeilenplatzhalter 4">
            <a:extLst>
              <a:ext uri="{FF2B5EF4-FFF2-40B4-BE49-F238E27FC236}">
                <a16:creationId xmlns:a16="http://schemas.microsoft.com/office/drawing/2014/main" id="{CB8268B6-F38B-47B5-9198-4D9B83518A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83E6AEF-C867-4E28-A1DE-2F1D84CD36CC}"/>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39895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500606B-3B6F-49F2-9543-4B869FFADA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607B5DA-8DA0-4308-8DAB-B44C569D65F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F18F36-1871-46CB-A142-A376C5C4FBBF}"/>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5" name="Fußzeilenplatzhalter 4">
            <a:extLst>
              <a:ext uri="{FF2B5EF4-FFF2-40B4-BE49-F238E27FC236}">
                <a16:creationId xmlns:a16="http://schemas.microsoft.com/office/drawing/2014/main" id="{80FC895E-860C-40C3-8447-1D45C9A985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713A03D-89CF-4B25-A363-2C1936B8108A}"/>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289852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5C494-CDEA-4419-B210-C925CDEF633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4E5C30A-7CA2-41FB-AF91-4F20CB07AE6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88FDF8-D17A-4AE4-AFBC-75254FB77E34}"/>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5" name="Fußzeilenplatzhalter 4">
            <a:extLst>
              <a:ext uri="{FF2B5EF4-FFF2-40B4-BE49-F238E27FC236}">
                <a16:creationId xmlns:a16="http://schemas.microsoft.com/office/drawing/2014/main" id="{844B81C7-5034-4F1E-BB74-BAC6F4B4D0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12177BC-A753-4933-B28A-06A915B36F37}"/>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677161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8A9F6-029B-4F35-ADCF-84C3813E50B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93E64F0-1545-446D-9B20-AB69F8BEB5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BC6137-E21A-41BA-8E28-B293B0E0C554}"/>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5" name="Fußzeilenplatzhalter 4">
            <a:extLst>
              <a:ext uri="{FF2B5EF4-FFF2-40B4-BE49-F238E27FC236}">
                <a16:creationId xmlns:a16="http://schemas.microsoft.com/office/drawing/2014/main" id="{F7F0D2D5-4C38-40FA-85FC-F98E70BADA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CDBEED-9CC2-4BEF-BC8F-01665E2F5A21}"/>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315993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F4790-F930-4A3C-B555-225DD6CA2E4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438D67A-D4A8-4F7D-BD80-4AC9A52EE29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14C12B7-224A-4B66-9444-9795FADB3B8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F6F3913-810F-4C31-A118-898557CD21AE}"/>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6" name="Fußzeilenplatzhalter 5">
            <a:extLst>
              <a:ext uri="{FF2B5EF4-FFF2-40B4-BE49-F238E27FC236}">
                <a16:creationId xmlns:a16="http://schemas.microsoft.com/office/drawing/2014/main" id="{A6C085DC-ADA5-4F41-B6B8-746BFE3BCF4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561265E-1252-469C-B4A3-71E99AEE8656}"/>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254122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AAF6E-2410-46D0-9CB5-39FBB36BB21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222CE67D-8B09-4346-980D-42E7CE525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33AB4F6-3DCD-46DD-B91C-A1DF1BE01EC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2414DA5-2826-4DE2-A4FD-8088620E4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FD5D26B-9630-4715-9602-0F9FCDFF6E7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50D76B2-DDB7-4A3E-B37E-5E08F7A838F0}"/>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8" name="Fußzeilenplatzhalter 7">
            <a:extLst>
              <a:ext uri="{FF2B5EF4-FFF2-40B4-BE49-F238E27FC236}">
                <a16:creationId xmlns:a16="http://schemas.microsoft.com/office/drawing/2014/main" id="{34365241-CFBD-4983-96B0-0587008EDC5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D1DC83C-108B-4C49-9DB4-3CA409CD05E5}"/>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120057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64A85-8211-46FF-B6F3-641B21A06EA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2FB1FB1-0DCE-4225-8EEC-EA705099A789}"/>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4" name="Fußzeilenplatzhalter 3">
            <a:extLst>
              <a:ext uri="{FF2B5EF4-FFF2-40B4-BE49-F238E27FC236}">
                <a16:creationId xmlns:a16="http://schemas.microsoft.com/office/drawing/2014/main" id="{30AC0FCB-AAA1-490A-A0F7-AA010B344D3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579CFEC-4D96-45C5-8794-A9FF5343E659}"/>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24242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B10AE86-369E-4F99-BF78-48DCBA97800B}"/>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3" name="Fußzeilenplatzhalter 2">
            <a:extLst>
              <a:ext uri="{FF2B5EF4-FFF2-40B4-BE49-F238E27FC236}">
                <a16:creationId xmlns:a16="http://schemas.microsoft.com/office/drawing/2014/main" id="{8285D933-701A-4CED-B200-91DFDFB4471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963D5ED-D993-4766-903F-B0C051867986}"/>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254562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07F9E4-7B92-42F2-8B87-5CB4AF2A97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4A39566-F8B1-40B7-8090-8B125E22B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959C6D6-522F-4275-85F0-97BCE2266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FEFF7B-461A-41FB-88E4-D515BBED8AEE}"/>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6" name="Fußzeilenplatzhalter 5">
            <a:extLst>
              <a:ext uri="{FF2B5EF4-FFF2-40B4-BE49-F238E27FC236}">
                <a16:creationId xmlns:a16="http://schemas.microsoft.com/office/drawing/2014/main" id="{15553261-836D-4449-B5D5-F60FFB8EBF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35E5417-BA93-4259-AB7D-F71A863568E6}"/>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127378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96EE2-75F9-44CC-8BEE-69A537C93AA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913D398-7EB0-4082-9F35-0D318BB5C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24DE663-6CA2-473A-93E5-F6F34CCE3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584874-38E9-42DB-A840-B48780AC7FAC}"/>
              </a:ext>
            </a:extLst>
          </p:cNvPr>
          <p:cNvSpPr>
            <a:spLocks noGrp="1"/>
          </p:cNvSpPr>
          <p:nvPr>
            <p:ph type="dt" sz="half" idx="10"/>
          </p:nvPr>
        </p:nvSpPr>
        <p:spPr/>
        <p:txBody>
          <a:bodyPr/>
          <a:lstStyle/>
          <a:p>
            <a:fld id="{699F5EB3-9C65-45B6-9B85-929193A901B9}" type="datetimeFigureOut">
              <a:rPr lang="de-DE" smtClean="0"/>
              <a:t>04.11.2021</a:t>
            </a:fld>
            <a:endParaRPr lang="de-DE"/>
          </a:p>
        </p:txBody>
      </p:sp>
      <p:sp>
        <p:nvSpPr>
          <p:cNvPr id="6" name="Fußzeilenplatzhalter 5">
            <a:extLst>
              <a:ext uri="{FF2B5EF4-FFF2-40B4-BE49-F238E27FC236}">
                <a16:creationId xmlns:a16="http://schemas.microsoft.com/office/drawing/2014/main" id="{B3490A20-F213-47FC-AAD1-0C8301E628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2CB7056-7256-4B6D-957E-090420821B6B}"/>
              </a:ext>
            </a:extLst>
          </p:cNvPr>
          <p:cNvSpPr>
            <a:spLocks noGrp="1"/>
          </p:cNvSpPr>
          <p:nvPr>
            <p:ph type="sldNum" sz="quarter" idx="12"/>
          </p:nvPr>
        </p:nvSpPr>
        <p:spPr/>
        <p:txBody>
          <a:bodyPr/>
          <a:lstStyle/>
          <a:p>
            <a:fld id="{8637AE02-DA58-46EE-BD0C-689B9B8F737C}" type="slidenum">
              <a:rPr lang="de-DE" smtClean="0"/>
              <a:t>‹Nr.›</a:t>
            </a:fld>
            <a:endParaRPr lang="de-DE"/>
          </a:p>
        </p:txBody>
      </p:sp>
    </p:spTree>
    <p:extLst>
      <p:ext uri="{BB962C8B-B14F-4D97-AF65-F5344CB8AC3E}">
        <p14:creationId xmlns:p14="http://schemas.microsoft.com/office/powerpoint/2010/main" val="402631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87F875-BA95-434A-96ED-F81B9A9EE6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09D7F39-C479-400E-A0A6-CECE90DF1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1B5F91-F00B-480C-98E4-0AB308D0B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F5EB3-9C65-45B6-9B85-929193A901B9}" type="datetimeFigureOut">
              <a:rPr lang="de-DE" smtClean="0"/>
              <a:t>04.11.2021</a:t>
            </a:fld>
            <a:endParaRPr lang="de-DE"/>
          </a:p>
        </p:txBody>
      </p:sp>
      <p:sp>
        <p:nvSpPr>
          <p:cNvPr id="5" name="Fußzeilenplatzhalter 4">
            <a:extLst>
              <a:ext uri="{FF2B5EF4-FFF2-40B4-BE49-F238E27FC236}">
                <a16:creationId xmlns:a16="http://schemas.microsoft.com/office/drawing/2014/main" id="{54CC21B9-EC02-4C3D-B50C-5F0586887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4FEFEA0-A9B5-40E5-B3A2-554DC3942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7AE02-DA58-46EE-BD0C-689B9B8F737C}" type="slidenum">
              <a:rPr lang="de-DE" smtClean="0"/>
              <a:t>‹Nr.›</a:t>
            </a:fld>
            <a:endParaRPr lang="de-DE"/>
          </a:p>
        </p:txBody>
      </p:sp>
    </p:spTree>
    <p:extLst>
      <p:ext uri="{BB962C8B-B14F-4D97-AF65-F5344CB8AC3E}">
        <p14:creationId xmlns:p14="http://schemas.microsoft.com/office/powerpoint/2010/main" val="333353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hv.de/fileadmin/user_upload/aktuell_zu_halten/Gelaende/Bilder/Gelaende/fair_in_the-air/luftaufsicht_torsten_fieg.pdf" TargetMode="External"/><Relationship Id="rId2" Type="http://schemas.openxmlformats.org/officeDocument/2006/relationships/hyperlink" Target="http://www.dhv.de/"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C:\Users\Bj&#246;rn\Videos\DHV%20Videos\Tandem%20im%20Nebel.wmv" TargetMode="External"/><Relationship Id="rId1" Type="http://schemas.microsoft.com/office/2007/relationships/media" Target="file:///C:\Users\Bj&#246;rn\Videos\DHV%20Videos\Tandem%20im%20Nebel.wmv"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63B3CFF-A7F7-4F5E-B400-A10EB10E5B0F}"/>
              </a:ext>
            </a:extLst>
          </p:cNvPr>
          <p:cNvSpPr>
            <a:spLocks noGrp="1" noChangeArrowheads="1"/>
          </p:cNvSpPr>
          <p:nvPr>
            <p:ph type="ctrTitle"/>
          </p:nvPr>
        </p:nvSpPr>
        <p:spPr>
          <a:xfrm>
            <a:off x="2209800" y="1143000"/>
            <a:ext cx="7772400" cy="1143000"/>
          </a:xfrm>
        </p:spPr>
        <p:txBody>
          <a:bodyPr anchor="ctr">
            <a:normAutofit fontScale="90000"/>
          </a:bodyPr>
          <a:lstStyle/>
          <a:p>
            <a:pPr eaLnBrk="1" hangingPunct="1"/>
            <a:r>
              <a:rPr lang="de-DE" altLang="de-DE" sz="7200" dirty="0">
                <a:latin typeface="+mn-lt"/>
                <a:cs typeface="MV Boli" panose="02000500030200090000" pitchFamily="2" charset="0"/>
              </a:rPr>
              <a:t>Luftaufsicht</a:t>
            </a:r>
            <a:br>
              <a:rPr lang="de-DE" altLang="de-DE" sz="7200" dirty="0">
                <a:latin typeface="+mn-lt"/>
                <a:cs typeface="MV Boli" panose="02000500030200090000" pitchFamily="2" charset="0"/>
              </a:rPr>
            </a:br>
            <a:endParaRPr lang="de-DE" altLang="de-DE" sz="7200" dirty="0">
              <a:latin typeface="+mn-lt"/>
              <a:cs typeface="MV Boli" panose="02000500030200090000" pitchFamily="2" charset="0"/>
            </a:endParaRPr>
          </a:p>
        </p:txBody>
      </p:sp>
      <p:sp>
        <p:nvSpPr>
          <p:cNvPr id="116739" name="Rectangle 3">
            <a:extLst>
              <a:ext uri="{FF2B5EF4-FFF2-40B4-BE49-F238E27FC236}">
                <a16:creationId xmlns:a16="http://schemas.microsoft.com/office/drawing/2014/main" id="{6083CD55-3433-478F-9CCE-B934C53DF854}"/>
              </a:ext>
            </a:extLst>
          </p:cNvPr>
          <p:cNvSpPr>
            <a:spLocks noGrp="1" noChangeArrowheads="1"/>
          </p:cNvSpPr>
          <p:nvPr>
            <p:ph type="subTitle" idx="1"/>
          </p:nvPr>
        </p:nvSpPr>
        <p:spPr>
          <a:xfrm>
            <a:off x="2895600" y="4147457"/>
            <a:ext cx="6400800" cy="1752600"/>
          </a:xfrm>
        </p:spPr>
        <p:txBody>
          <a:bodyPr/>
          <a:lstStyle/>
          <a:p>
            <a:pPr eaLnBrk="1" hangingPunct="1"/>
            <a:endParaRPr lang="de-DE" altLang="de-DE" sz="3200" dirty="0"/>
          </a:p>
          <a:p>
            <a:pPr eaLnBrk="1" hangingPunct="1"/>
            <a:r>
              <a:rPr lang="de-DE" altLang="de-DE" sz="3200" dirty="0"/>
              <a:t>Beauftragter des BMVI für Luftaufsicht gem. § 29 LuftVG </a:t>
            </a:r>
          </a:p>
        </p:txBody>
      </p:sp>
      <p:pic>
        <p:nvPicPr>
          <p:cNvPr id="3" name="Grafik 2">
            <a:extLst>
              <a:ext uri="{FF2B5EF4-FFF2-40B4-BE49-F238E27FC236}">
                <a16:creationId xmlns:a16="http://schemas.microsoft.com/office/drawing/2014/main" id="{F3ACC938-84B6-428F-9414-E983A42FE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108" y="2397252"/>
            <a:ext cx="3605784" cy="20634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68CCBB-DAAA-4C11-BA95-64AD4BD716E3}"/>
              </a:ext>
            </a:extLst>
          </p:cNvPr>
          <p:cNvSpPr>
            <a:spLocks noGrp="1"/>
          </p:cNvSpPr>
          <p:nvPr>
            <p:ph type="title"/>
          </p:nvPr>
        </p:nvSpPr>
        <p:spPr>
          <a:xfrm>
            <a:off x="466722" y="586855"/>
            <a:ext cx="3201366" cy="3387497"/>
          </a:xfrm>
        </p:spPr>
        <p:txBody>
          <a:bodyPr anchor="b">
            <a:normAutofit/>
          </a:bodyPr>
          <a:lstStyle/>
          <a:p>
            <a:pPr algn="r"/>
            <a:r>
              <a:rPr lang="de-DE" sz="4000">
                <a:solidFill>
                  <a:srgbClr val="FFFFFF"/>
                </a:solidFill>
              </a:rPr>
              <a:t>Was tun…… ?</a:t>
            </a:r>
          </a:p>
        </p:txBody>
      </p:sp>
      <p:sp>
        <p:nvSpPr>
          <p:cNvPr id="3" name="Inhaltsplatzhalter 2">
            <a:extLst>
              <a:ext uri="{FF2B5EF4-FFF2-40B4-BE49-F238E27FC236}">
                <a16:creationId xmlns:a16="http://schemas.microsoft.com/office/drawing/2014/main" id="{0F176569-7C54-46D6-A5D2-8248D563AC34}"/>
              </a:ext>
            </a:extLst>
          </p:cNvPr>
          <p:cNvSpPr>
            <a:spLocks noGrp="1"/>
          </p:cNvSpPr>
          <p:nvPr>
            <p:ph idx="1"/>
          </p:nvPr>
        </p:nvSpPr>
        <p:spPr>
          <a:xfrm>
            <a:off x="4810259" y="649480"/>
            <a:ext cx="6555347" cy="5546047"/>
          </a:xfrm>
        </p:spPr>
        <p:txBody>
          <a:bodyPr anchor="ctr">
            <a:normAutofit/>
          </a:bodyPr>
          <a:lstStyle/>
          <a:p>
            <a:pPr marL="0" indent="0">
              <a:buNone/>
            </a:pPr>
            <a:r>
              <a:rPr lang="de-DE" sz="2000" dirty="0"/>
              <a:t>…..wenn Anordnungen missachtet werden?</a:t>
            </a:r>
          </a:p>
          <a:p>
            <a:pPr marL="457200" indent="-457200">
              <a:buAutoNum type="arabicPeriod"/>
            </a:pPr>
            <a:r>
              <a:rPr lang="de-DE" sz="2000" dirty="0"/>
              <a:t>Ansprechen vor Ort (mit dem richtigen Ton)</a:t>
            </a:r>
          </a:p>
          <a:p>
            <a:pPr marL="457200" indent="-457200">
              <a:buAutoNum type="arabicPeriod"/>
            </a:pPr>
            <a:r>
              <a:rPr lang="de-DE" sz="2000" dirty="0"/>
              <a:t>Meldung an den DHV (DHV wird tätig)</a:t>
            </a:r>
          </a:p>
          <a:p>
            <a:pPr marL="457200" indent="-457200">
              <a:buAutoNum type="arabicPeriod"/>
            </a:pPr>
            <a:r>
              <a:rPr lang="de-DE" sz="2000" dirty="0"/>
              <a:t>Polizei (Uneinsichtige Piloten, Randalieren, Alkohol…)</a:t>
            </a:r>
          </a:p>
          <a:p>
            <a:pPr marL="457200" indent="-457200">
              <a:buAutoNum type="arabicPeriod"/>
            </a:pPr>
            <a:r>
              <a:rPr lang="de-DE" sz="2000" dirty="0"/>
              <a:t>LBA (Verfolgen von Ordnungswidrigkeiten)</a:t>
            </a:r>
          </a:p>
          <a:p>
            <a:endParaRPr lang="de-DE" sz="2000" dirty="0"/>
          </a:p>
          <a:p>
            <a:endParaRPr lang="de-DE" sz="2000" dirty="0"/>
          </a:p>
        </p:txBody>
      </p:sp>
      <p:pic>
        <p:nvPicPr>
          <p:cNvPr id="4" name="Grafik 3">
            <a:extLst>
              <a:ext uri="{FF2B5EF4-FFF2-40B4-BE49-F238E27FC236}">
                <a16:creationId xmlns:a16="http://schemas.microsoft.com/office/drawing/2014/main" id="{B1F6FCA4-6C7C-42BE-B25C-480EEFFF3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39558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39E7C-69FB-434F-9511-CC783AEB3527}"/>
              </a:ext>
            </a:extLst>
          </p:cNvPr>
          <p:cNvSpPr>
            <a:spLocks noGrp="1"/>
          </p:cNvSpPr>
          <p:nvPr>
            <p:ph type="title"/>
          </p:nvPr>
        </p:nvSpPr>
        <p:spPr>
          <a:xfrm>
            <a:off x="838200" y="365125"/>
            <a:ext cx="4136472" cy="5247110"/>
          </a:xfrm>
        </p:spPr>
        <p:txBody>
          <a:bodyPr>
            <a:normAutofit/>
          </a:bodyPr>
          <a:lstStyle/>
          <a:p>
            <a:r>
              <a:rPr lang="de-DE" b="1" dirty="0"/>
              <a:t>Haftpflicht-Versicherung</a:t>
            </a:r>
            <a:br>
              <a:rPr lang="de-DE" dirty="0"/>
            </a:br>
            <a:r>
              <a:rPr lang="de-DE" sz="2800" dirty="0"/>
              <a:t>der Luftaufsicht</a:t>
            </a:r>
            <a:br>
              <a:rPr lang="de-DE" sz="2800" dirty="0"/>
            </a:br>
            <a:r>
              <a:rPr lang="de-DE" sz="2800" dirty="0"/>
              <a:t>über den DHV (Gruppenversicherung)</a:t>
            </a:r>
          </a:p>
        </p:txBody>
      </p:sp>
      <p:pic>
        <p:nvPicPr>
          <p:cNvPr id="3" name="Grafik 2">
            <a:extLst>
              <a:ext uri="{FF2B5EF4-FFF2-40B4-BE49-F238E27FC236}">
                <a16:creationId xmlns:a16="http://schemas.microsoft.com/office/drawing/2014/main" id="{FB02F17E-B182-4295-849B-8A55C8A7221B}"/>
              </a:ext>
            </a:extLst>
          </p:cNvPr>
          <p:cNvPicPr>
            <a:picLocks noChangeAspect="1"/>
          </p:cNvPicPr>
          <p:nvPr/>
        </p:nvPicPr>
        <p:blipFill>
          <a:blip r:embed="rId2"/>
          <a:stretch>
            <a:fillRect/>
          </a:stretch>
        </p:blipFill>
        <p:spPr>
          <a:xfrm>
            <a:off x="4828324" y="553672"/>
            <a:ext cx="4668014" cy="6203095"/>
          </a:xfrm>
          <a:prstGeom prst="rect">
            <a:avLst/>
          </a:prstGeom>
        </p:spPr>
      </p:pic>
      <p:pic>
        <p:nvPicPr>
          <p:cNvPr id="4" name="Grafik 3">
            <a:extLst>
              <a:ext uri="{FF2B5EF4-FFF2-40B4-BE49-F238E27FC236}">
                <a16:creationId xmlns:a16="http://schemas.microsoft.com/office/drawing/2014/main" id="{F5C9DFF1-3FB0-4935-B87C-716F017CE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28056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3CCC7-0011-4939-9F3A-0EAC25626AE0}"/>
              </a:ext>
            </a:extLst>
          </p:cNvPr>
          <p:cNvSpPr>
            <a:spLocks noGrp="1"/>
          </p:cNvSpPr>
          <p:nvPr>
            <p:ph type="title"/>
          </p:nvPr>
        </p:nvSpPr>
        <p:spPr/>
        <p:txBody>
          <a:bodyPr/>
          <a:lstStyle/>
          <a:p>
            <a:r>
              <a:rPr lang="de-DE" dirty="0"/>
              <a:t>Fragen kreuz &amp; quer</a:t>
            </a:r>
          </a:p>
        </p:txBody>
      </p:sp>
      <p:sp>
        <p:nvSpPr>
          <p:cNvPr id="3" name="Inhaltsplatzhalter 2">
            <a:extLst>
              <a:ext uri="{FF2B5EF4-FFF2-40B4-BE49-F238E27FC236}">
                <a16:creationId xmlns:a16="http://schemas.microsoft.com/office/drawing/2014/main" id="{4877C81D-70B5-4C7D-B994-3460D9201142}"/>
              </a:ext>
            </a:extLst>
          </p:cNvPr>
          <p:cNvSpPr>
            <a:spLocks noGrp="1"/>
          </p:cNvSpPr>
          <p:nvPr>
            <p:ph idx="1"/>
          </p:nvPr>
        </p:nvSpPr>
        <p:spPr/>
        <p:txBody>
          <a:bodyPr/>
          <a:lstStyle/>
          <a:p>
            <a:r>
              <a:rPr lang="de-DE" dirty="0"/>
              <a:t>Unterschied Startleiter / Luftaufsicht</a:t>
            </a:r>
          </a:p>
          <a:p>
            <a:r>
              <a:rPr lang="de-DE" dirty="0"/>
              <a:t>Sicherheitsbeauftragter im Verein</a:t>
            </a:r>
          </a:p>
          <a:p>
            <a:r>
              <a:rPr lang="de-DE" dirty="0"/>
              <a:t>Muss die Luftaufsicht immer im Gelände sein?</a:t>
            </a:r>
          </a:p>
          <a:p>
            <a:r>
              <a:rPr lang="de-DE" dirty="0"/>
              <a:t>Zuständigkeit auf einem Flugplatz nach § 6 LuftVG (Achtung bei UL-Plätzen)</a:t>
            </a:r>
          </a:p>
          <a:p>
            <a:endParaRPr lang="de-DE" dirty="0"/>
          </a:p>
        </p:txBody>
      </p:sp>
      <p:pic>
        <p:nvPicPr>
          <p:cNvPr id="4" name="Grafik 3">
            <a:extLst>
              <a:ext uri="{FF2B5EF4-FFF2-40B4-BE49-F238E27FC236}">
                <a16:creationId xmlns:a16="http://schemas.microsoft.com/office/drawing/2014/main" id="{953456EC-B7D1-4731-ACA9-CD67A1AA5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13390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CEC8F-0C92-4C80-8602-8820AE75E536}"/>
              </a:ext>
            </a:extLst>
          </p:cNvPr>
          <p:cNvSpPr>
            <a:spLocks noGrp="1"/>
          </p:cNvSpPr>
          <p:nvPr>
            <p:ph type="title"/>
          </p:nvPr>
        </p:nvSpPr>
        <p:spPr/>
        <p:txBody>
          <a:bodyPr/>
          <a:lstStyle/>
          <a:p>
            <a:r>
              <a:rPr lang="de-DE" dirty="0"/>
              <a:t>Weitere Infos</a:t>
            </a:r>
          </a:p>
        </p:txBody>
      </p:sp>
      <p:sp>
        <p:nvSpPr>
          <p:cNvPr id="3" name="Inhaltsplatzhalter 2">
            <a:extLst>
              <a:ext uri="{FF2B5EF4-FFF2-40B4-BE49-F238E27FC236}">
                <a16:creationId xmlns:a16="http://schemas.microsoft.com/office/drawing/2014/main" id="{249FFECE-3407-4B99-A393-E3472BAA0502}"/>
              </a:ext>
            </a:extLst>
          </p:cNvPr>
          <p:cNvSpPr>
            <a:spLocks noGrp="1"/>
          </p:cNvSpPr>
          <p:nvPr>
            <p:ph idx="1"/>
          </p:nvPr>
        </p:nvSpPr>
        <p:spPr/>
        <p:txBody>
          <a:bodyPr/>
          <a:lstStyle/>
          <a:p>
            <a:r>
              <a:rPr lang="de-DE" dirty="0">
                <a:hlinkClick r:id="rId2"/>
              </a:rPr>
              <a:t>www.dhv.de</a:t>
            </a:r>
            <a:r>
              <a:rPr lang="de-DE" dirty="0"/>
              <a:t>  unter Luftaufsicht</a:t>
            </a:r>
          </a:p>
          <a:p>
            <a:r>
              <a:rPr lang="de-DE" dirty="0"/>
              <a:t>Artikel über Luftaufsicht: </a:t>
            </a:r>
            <a:r>
              <a:rPr lang="de-DE" dirty="0">
                <a:hlinkClick r:id="rId3"/>
              </a:rPr>
              <a:t>https://www.dhv.de/fileadmin/user_upload/aktuell_zu_halten/Gelaende/Bilder/Gelaende/fair_in_the-air/luftaufsicht_torsten_fieg.pdf</a:t>
            </a:r>
            <a:r>
              <a:rPr lang="de-DE" dirty="0"/>
              <a:t> </a:t>
            </a:r>
          </a:p>
          <a:p>
            <a:r>
              <a:rPr lang="de-DE" dirty="0"/>
              <a:t>DHV Geländereferat: Bettina Mensing / Björn Klaassen</a:t>
            </a:r>
          </a:p>
        </p:txBody>
      </p:sp>
      <p:pic>
        <p:nvPicPr>
          <p:cNvPr id="4" name="Grafik 3">
            <a:extLst>
              <a:ext uri="{FF2B5EF4-FFF2-40B4-BE49-F238E27FC236}">
                <a16:creationId xmlns:a16="http://schemas.microsoft.com/office/drawing/2014/main" id="{BA53233C-4EFC-4C62-997A-8DB50FFBC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391185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967FD96-FC5F-4FD1-8268-ED9C40848C71}"/>
              </a:ext>
            </a:extLst>
          </p:cNvPr>
          <p:cNvSpPr>
            <a:spLocks noGrp="1" noChangeArrowheads="1"/>
          </p:cNvSpPr>
          <p:nvPr>
            <p:ph type="title"/>
          </p:nvPr>
        </p:nvSpPr>
        <p:spPr/>
        <p:txBody>
          <a:bodyPr/>
          <a:lstStyle/>
          <a:p>
            <a:pPr eaLnBrk="1" hangingPunct="1"/>
            <a:r>
              <a:rPr lang="de-DE" altLang="de-DE" dirty="0"/>
              <a:t>Luftaufsicht / Rechtsgrundlage</a:t>
            </a:r>
          </a:p>
        </p:txBody>
      </p:sp>
      <p:sp>
        <p:nvSpPr>
          <p:cNvPr id="314371" name="Rectangle 3">
            <a:extLst>
              <a:ext uri="{FF2B5EF4-FFF2-40B4-BE49-F238E27FC236}">
                <a16:creationId xmlns:a16="http://schemas.microsoft.com/office/drawing/2014/main" id="{2CC72CA1-3FBB-4F2E-99A2-7394BA4083CB}"/>
              </a:ext>
            </a:extLst>
          </p:cNvPr>
          <p:cNvSpPr>
            <a:spLocks noGrp="1" noChangeArrowheads="1"/>
          </p:cNvSpPr>
          <p:nvPr>
            <p:ph type="body" idx="1"/>
          </p:nvPr>
        </p:nvSpPr>
        <p:spPr/>
        <p:txBody>
          <a:bodyPr>
            <a:normAutofit/>
          </a:bodyPr>
          <a:lstStyle/>
          <a:p>
            <a:pPr eaLnBrk="1" hangingPunct="1"/>
            <a:r>
              <a:rPr lang="de-DE" altLang="de-DE" b="1" dirty="0"/>
              <a:t>§ 3 </a:t>
            </a:r>
            <a:r>
              <a:rPr lang="de-DE" altLang="de-DE" b="1" dirty="0" err="1"/>
              <a:t>BeauftrV</a:t>
            </a:r>
            <a:r>
              <a:rPr lang="de-DE" altLang="de-DE" b="1" dirty="0"/>
              <a:t>, Abs. 4: </a:t>
            </a:r>
            <a:r>
              <a:rPr lang="de-DE" altLang="de-DE" sz="1600" dirty="0"/>
              <a:t>DHV als Beauftragter des BMVI: Aufsicht über den Betrieb von Luftsportgeräten</a:t>
            </a:r>
          </a:p>
          <a:p>
            <a:pPr eaLnBrk="1" hangingPunct="1"/>
            <a:r>
              <a:rPr lang="de-DE" altLang="de-DE" b="1" dirty="0"/>
              <a:t>§ 29 LuftVG </a:t>
            </a:r>
          </a:p>
          <a:p>
            <a:pPr eaLnBrk="1" hangingPunct="1"/>
            <a:r>
              <a:rPr lang="de-DE" altLang="de-DE" b="1" dirty="0"/>
              <a:t>Abwehr von betriebsbedingten Gefahren für die Sicherheit des Luftverkehrs sowie für die öffentliche Sicherheit und Ordnung.</a:t>
            </a:r>
          </a:p>
          <a:p>
            <a:r>
              <a:rPr lang="de-DE" sz="1700" dirty="0"/>
              <a:t>Gesetzestext: (1) Die Abwehr von betriebsbedingten Gefahren für die Sicherheit des Luftverkehrs sowie für die öffentliche Sicherheit oder Ordnung durch die Luftfahrt (Luftaufsicht) ist Aufgabe der Luftfahrtbehörden und der Flugsicherungsorganisation. Sie können in Ausübung der Luftaufsicht Verfügungen erlassen. Maßnahmen zur Abwehr von Gefahren, erheblichen Nachteilen oder erheblichen Belästigungen durch Fluglärm oder durch Luftverunreinigung durch Luftfahrzeuge in der Umgebung von Flugplätzen dürfen nur im Benehmen mit den für den Immissionsschutz zuständigen Landesbehörden getroffen werden.</a:t>
            </a:r>
          </a:p>
          <a:p>
            <a:pPr eaLnBrk="1" hangingPunct="1"/>
            <a:endParaRPr lang="de-DE" altLang="de-DE" dirty="0"/>
          </a:p>
        </p:txBody>
      </p:sp>
      <p:pic>
        <p:nvPicPr>
          <p:cNvPr id="4" name="Grafik 3">
            <a:extLst>
              <a:ext uri="{FF2B5EF4-FFF2-40B4-BE49-F238E27FC236}">
                <a16:creationId xmlns:a16="http://schemas.microsoft.com/office/drawing/2014/main" id="{37F93AF0-1325-4A97-8341-E13A498DB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additive="base">
                                        <p:cTn id="7" dur="500" fill="hold"/>
                                        <p:tgtEl>
                                          <p:spTgt spid="314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4371">
                                            <p:txEl>
                                              <p:pRg st="1" end="1"/>
                                            </p:txEl>
                                          </p:spTgt>
                                        </p:tgtEl>
                                        <p:attrNameLst>
                                          <p:attrName>style.visibility</p:attrName>
                                        </p:attrNameLst>
                                      </p:cBhvr>
                                      <p:to>
                                        <p:strVal val="visible"/>
                                      </p:to>
                                    </p:set>
                                    <p:anim calcmode="lin" valueType="num">
                                      <p:cBhvr additive="base">
                                        <p:cTn id="13" dur="500" fill="hold"/>
                                        <p:tgtEl>
                                          <p:spTgt spid="314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4371">
                                            <p:txEl>
                                              <p:pRg st="2" end="2"/>
                                            </p:txEl>
                                          </p:spTgt>
                                        </p:tgtEl>
                                        <p:attrNameLst>
                                          <p:attrName>style.visibility</p:attrName>
                                        </p:attrNameLst>
                                      </p:cBhvr>
                                      <p:to>
                                        <p:strVal val="visible"/>
                                      </p:to>
                                    </p:set>
                                    <p:anim calcmode="lin" valueType="num">
                                      <p:cBhvr additive="base">
                                        <p:cTn id="19" dur="500" fill="hold"/>
                                        <p:tgtEl>
                                          <p:spTgt spid="314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4371">
                                            <p:txEl>
                                              <p:pRg st="3" end="3"/>
                                            </p:txEl>
                                          </p:spTgt>
                                        </p:tgtEl>
                                        <p:attrNameLst>
                                          <p:attrName>style.visibility</p:attrName>
                                        </p:attrNameLst>
                                      </p:cBhvr>
                                      <p:to>
                                        <p:strVal val="visible"/>
                                      </p:to>
                                    </p:set>
                                    <p:anim calcmode="lin" valueType="num">
                                      <p:cBhvr additive="base">
                                        <p:cTn id="25" dur="500" fill="hold"/>
                                        <p:tgtEl>
                                          <p:spTgt spid="314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4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49D7C-756E-41C6-9303-70AE21B632AD}"/>
              </a:ext>
            </a:extLst>
          </p:cNvPr>
          <p:cNvSpPr>
            <a:spLocks noGrp="1"/>
          </p:cNvSpPr>
          <p:nvPr>
            <p:ph type="title"/>
          </p:nvPr>
        </p:nvSpPr>
        <p:spPr/>
        <p:txBody>
          <a:bodyPr/>
          <a:lstStyle/>
          <a:p>
            <a:r>
              <a:rPr lang="de-DE" dirty="0"/>
              <a:t>Luftaufsicht durch den DHV</a:t>
            </a:r>
          </a:p>
        </p:txBody>
      </p:sp>
      <p:sp>
        <p:nvSpPr>
          <p:cNvPr id="3" name="Inhaltsplatzhalter 2">
            <a:extLst>
              <a:ext uri="{FF2B5EF4-FFF2-40B4-BE49-F238E27FC236}">
                <a16:creationId xmlns:a16="http://schemas.microsoft.com/office/drawing/2014/main" id="{0C4163FC-820B-46CC-9EB8-E95ACFFB796C}"/>
              </a:ext>
            </a:extLst>
          </p:cNvPr>
          <p:cNvSpPr>
            <a:spLocks noGrp="1"/>
          </p:cNvSpPr>
          <p:nvPr>
            <p:ph idx="1"/>
          </p:nvPr>
        </p:nvSpPr>
        <p:spPr/>
        <p:txBody>
          <a:bodyPr>
            <a:normAutofit fontScale="92500" lnSpcReduction="10000"/>
          </a:bodyPr>
          <a:lstStyle/>
          <a:p>
            <a:r>
              <a:rPr lang="de-DE" dirty="0"/>
              <a:t>Der DHV ernennt geeignete Personen (Voraussetzung: B-Lizenz, fachliche- und persönliche Eignung. I.d.R. auf Vorschlag des Geländehalters / Verein.</a:t>
            </a:r>
          </a:p>
          <a:p>
            <a:r>
              <a:rPr lang="de-DE" dirty="0"/>
              <a:t>Örtliche und überörtliche Luftaufsicht</a:t>
            </a:r>
          </a:p>
          <a:p>
            <a:r>
              <a:rPr lang="de-DE" dirty="0"/>
              <a:t>Ernennung auf 3 Jahre befristet. Nächste Ernennung ab 04 / 2022. Kann für mehrere Gelände zuständig sein.</a:t>
            </a:r>
          </a:p>
          <a:p>
            <a:r>
              <a:rPr lang="de-DE" dirty="0"/>
              <a:t>Zuständigkeitsbereich: Örtliche Luftaufsicht / Überörtliche Luftaufsicht (z.B. Region).</a:t>
            </a:r>
          </a:p>
          <a:p>
            <a:r>
              <a:rPr lang="de-DE" dirty="0"/>
              <a:t>Luftaufsicht ist für den DHV tätig! </a:t>
            </a:r>
          </a:p>
          <a:p>
            <a:r>
              <a:rPr lang="de-DE" dirty="0"/>
              <a:t>Unterschied Startleiter / Sicherheitsbeauftragter des Vereins</a:t>
            </a:r>
          </a:p>
          <a:p>
            <a:r>
              <a:rPr lang="de-DE" dirty="0"/>
              <a:t>Rechte und Pflichten der Luftaufsicht! </a:t>
            </a:r>
            <a:r>
              <a:rPr lang="de-DE" sz="1500" dirty="0"/>
              <a:t>(Wie oft muss die Luftaufsicht vor Ort im Gelände sein?)</a:t>
            </a:r>
          </a:p>
          <a:p>
            <a:pPr marL="0" indent="0">
              <a:buNone/>
            </a:pPr>
            <a:endParaRPr lang="de-DE" dirty="0"/>
          </a:p>
        </p:txBody>
      </p:sp>
      <p:pic>
        <p:nvPicPr>
          <p:cNvPr id="4" name="Grafik 3">
            <a:extLst>
              <a:ext uri="{FF2B5EF4-FFF2-40B4-BE49-F238E27FC236}">
                <a16:creationId xmlns:a16="http://schemas.microsoft.com/office/drawing/2014/main" id="{848E0040-8B71-4D80-8100-4308C824D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43758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28FDD-8E03-4E7D-9C8F-DF10C75910C3}"/>
              </a:ext>
            </a:extLst>
          </p:cNvPr>
          <p:cNvSpPr>
            <a:spLocks noGrp="1"/>
          </p:cNvSpPr>
          <p:nvPr>
            <p:ph type="title"/>
          </p:nvPr>
        </p:nvSpPr>
        <p:spPr/>
        <p:txBody>
          <a:bodyPr/>
          <a:lstStyle/>
          <a:p>
            <a:r>
              <a:rPr lang="de-DE" dirty="0"/>
              <a:t>Ausweis Luftaufsicht</a:t>
            </a:r>
          </a:p>
        </p:txBody>
      </p:sp>
      <p:pic>
        <p:nvPicPr>
          <p:cNvPr id="5" name="Inhaltsplatzhalter 4" descr="Ein Bild, das Text enthält.&#10;&#10;Automatisch generierte Beschreibung">
            <a:extLst>
              <a:ext uri="{FF2B5EF4-FFF2-40B4-BE49-F238E27FC236}">
                <a16:creationId xmlns:a16="http://schemas.microsoft.com/office/drawing/2014/main" id="{D04D2AF9-FD9E-4333-9F63-5D7CDF40EF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1053" y="2359862"/>
            <a:ext cx="5556807" cy="3499896"/>
          </a:xfrm>
        </p:spPr>
      </p:pic>
      <p:pic>
        <p:nvPicPr>
          <p:cNvPr id="6" name="Grafik 5">
            <a:extLst>
              <a:ext uri="{FF2B5EF4-FFF2-40B4-BE49-F238E27FC236}">
                <a16:creationId xmlns:a16="http://schemas.microsoft.com/office/drawing/2014/main" id="{AF9A38B5-86D8-4FDA-AA79-0496B0FC8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3192332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FCB19-E269-4A4C-A6A6-650DA78ADACB}"/>
              </a:ext>
            </a:extLst>
          </p:cNvPr>
          <p:cNvSpPr>
            <a:spLocks noGrp="1"/>
          </p:cNvSpPr>
          <p:nvPr>
            <p:ph type="title"/>
          </p:nvPr>
        </p:nvSpPr>
        <p:spPr/>
        <p:txBody>
          <a:bodyPr/>
          <a:lstStyle/>
          <a:p>
            <a:r>
              <a:rPr lang="de-DE" dirty="0"/>
              <a:t>Wann wird die Luftaufsicht tätig?</a:t>
            </a:r>
          </a:p>
        </p:txBody>
      </p:sp>
      <p:sp>
        <p:nvSpPr>
          <p:cNvPr id="3" name="Inhaltsplatzhalter 2">
            <a:extLst>
              <a:ext uri="{FF2B5EF4-FFF2-40B4-BE49-F238E27FC236}">
                <a16:creationId xmlns:a16="http://schemas.microsoft.com/office/drawing/2014/main" id="{6E0AF3CA-B7A5-45DC-9AAE-6F39990D23FD}"/>
              </a:ext>
            </a:extLst>
          </p:cNvPr>
          <p:cNvSpPr>
            <a:spLocks noGrp="1"/>
          </p:cNvSpPr>
          <p:nvPr>
            <p:ph idx="1"/>
          </p:nvPr>
        </p:nvSpPr>
        <p:spPr/>
        <p:txBody>
          <a:bodyPr/>
          <a:lstStyle/>
          <a:p>
            <a:r>
              <a:rPr lang="de-DE" dirty="0"/>
              <a:t>….wenn der Luftaufsicht ein Umstand bekannt wird, der die Sicherheit und Ordnung gefährdet (</a:t>
            </a:r>
            <a:r>
              <a:rPr lang="de-DE" dirty="0" err="1"/>
              <a:t>Bsp.:Pilot</a:t>
            </a:r>
            <a:r>
              <a:rPr lang="de-DE" dirty="0"/>
              <a:t> ohne Helm, Witterung, Verstoß gegen Auflagen)</a:t>
            </a:r>
          </a:p>
          <a:p>
            <a:r>
              <a:rPr lang="de-DE" dirty="0"/>
              <a:t>Luftaufsicht kann Kontrollen durchführen (Lizenzen).</a:t>
            </a:r>
          </a:p>
          <a:p>
            <a:r>
              <a:rPr lang="de-DE" dirty="0"/>
              <a:t>Kann ein verbindliches Flugverbot aussprechen.</a:t>
            </a:r>
          </a:p>
          <a:p>
            <a:r>
              <a:rPr lang="de-DE" dirty="0"/>
              <a:t>Wegschauen geht nicht (Beispiel Bäume in der Startschneise zu hoch). Wenn ein Problem erkannt wurde, muss die Luftaufsicht eingreifen.</a:t>
            </a:r>
          </a:p>
          <a:p>
            <a:r>
              <a:rPr lang="de-DE" dirty="0"/>
              <a:t>Grundsatz: Jeder Pilot startet eigenverantwortlich!</a:t>
            </a:r>
          </a:p>
          <a:p>
            <a:pPr marL="0" indent="0">
              <a:buNone/>
            </a:pPr>
            <a:endParaRPr lang="de-DE" dirty="0"/>
          </a:p>
          <a:p>
            <a:endParaRPr lang="de-DE" dirty="0"/>
          </a:p>
        </p:txBody>
      </p:sp>
      <p:pic>
        <p:nvPicPr>
          <p:cNvPr id="4" name="Grafik 3">
            <a:extLst>
              <a:ext uri="{FF2B5EF4-FFF2-40B4-BE49-F238E27FC236}">
                <a16:creationId xmlns:a16="http://schemas.microsoft.com/office/drawing/2014/main" id="{657634C8-BA4E-43D5-A90D-54DA9B547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extLst>
      <p:ext uri="{BB962C8B-B14F-4D97-AF65-F5344CB8AC3E}">
        <p14:creationId xmlns:p14="http://schemas.microsoft.com/office/powerpoint/2010/main" val="19810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46D9062F-813C-4F33-94C6-AF3A616ED16D}"/>
              </a:ext>
            </a:extLst>
          </p:cNvPr>
          <p:cNvSpPr>
            <a:spLocks noGrp="1" noChangeArrowheads="1"/>
          </p:cNvSpPr>
          <p:nvPr>
            <p:ph type="title"/>
          </p:nvPr>
        </p:nvSpPr>
        <p:spPr/>
        <p:txBody>
          <a:bodyPr/>
          <a:lstStyle/>
          <a:p>
            <a:pPr eaLnBrk="1" hangingPunct="1"/>
            <a:r>
              <a:rPr lang="de-DE" altLang="de-DE" u="sng" dirty="0"/>
              <a:t>Konkrete Fälle</a:t>
            </a:r>
          </a:p>
        </p:txBody>
      </p:sp>
      <p:sp>
        <p:nvSpPr>
          <p:cNvPr id="317443" name="Rectangle 3">
            <a:extLst>
              <a:ext uri="{FF2B5EF4-FFF2-40B4-BE49-F238E27FC236}">
                <a16:creationId xmlns:a16="http://schemas.microsoft.com/office/drawing/2014/main" id="{4787F52D-E9EE-4A1D-95FA-A0B1C4B292B2}"/>
              </a:ext>
            </a:extLst>
          </p:cNvPr>
          <p:cNvSpPr>
            <a:spLocks noGrp="1" noChangeArrowheads="1"/>
          </p:cNvSpPr>
          <p:nvPr>
            <p:ph type="body" idx="1"/>
          </p:nvPr>
        </p:nvSpPr>
        <p:spPr>
          <a:xfrm>
            <a:off x="2209800" y="1981200"/>
            <a:ext cx="6400800" cy="4114800"/>
          </a:xfrm>
        </p:spPr>
        <p:txBody>
          <a:bodyPr>
            <a:normAutofit fontScale="92500" lnSpcReduction="20000"/>
          </a:bodyPr>
          <a:lstStyle/>
          <a:p>
            <a:pPr eaLnBrk="1" hangingPunct="1"/>
            <a:r>
              <a:rPr lang="de-DE" altLang="de-DE" dirty="0"/>
              <a:t>Gefährdung von Passanten / Zuschauern</a:t>
            </a:r>
          </a:p>
          <a:p>
            <a:pPr eaLnBrk="1" hangingPunct="1"/>
            <a:r>
              <a:rPr lang="de-DE" altLang="de-DE" dirty="0"/>
              <a:t>Nicht Einhalten von Auflagen</a:t>
            </a:r>
          </a:p>
          <a:p>
            <a:pPr eaLnBrk="1" hangingPunct="1"/>
            <a:r>
              <a:rPr lang="de-DE" altLang="de-DE" dirty="0"/>
              <a:t>Verstoß gegen Verordnungen (z.B. Sicherheitsmindesthöhe, Ausrüstung)</a:t>
            </a:r>
          </a:p>
          <a:p>
            <a:pPr eaLnBrk="1" hangingPunct="1"/>
            <a:r>
              <a:rPr lang="de-DE" altLang="de-DE" dirty="0"/>
              <a:t>Gefährliche Witterungsbedingungen</a:t>
            </a:r>
          </a:p>
          <a:p>
            <a:pPr eaLnBrk="1" hangingPunct="1"/>
            <a:r>
              <a:rPr lang="de-DE" altLang="de-DE" dirty="0"/>
              <a:t>Alkohol und Drogen</a:t>
            </a:r>
          </a:p>
          <a:p>
            <a:pPr eaLnBrk="1" hangingPunct="1"/>
            <a:r>
              <a:rPr lang="de-DE" altLang="de-DE" dirty="0"/>
              <a:t>Doppelsitzer mit 3 Personen</a:t>
            </a:r>
          </a:p>
          <a:p>
            <a:pPr eaLnBrk="1" hangingPunct="1"/>
            <a:r>
              <a:rPr lang="de-DE" altLang="de-DE" dirty="0"/>
              <a:t>Überfülltes Aufwindband</a:t>
            </a:r>
          </a:p>
          <a:p>
            <a:pPr eaLnBrk="1" hangingPunct="1"/>
            <a:r>
              <a:rPr lang="de-DE" altLang="de-DE" dirty="0"/>
              <a:t>Geländeeignung </a:t>
            </a:r>
          </a:p>
          <a:p>
            <a:pPr eaLnBrk="1" hangingPunct="1"/>
            <a:r>
              <a:rPr lang="de-DE" altLang="de-DE" dirty="0"/>
              <a:t>Wolkenflug</a:t>
            </a:r>
          </a:p>
        </p:txBody>
      </p:sp>
      <p:pic>
        <p:nvPicPr>
          <p:cNvPr id="3" name="Grafik 2">
            <a:extLst>
              <a:ext uri="{FF2B5EF4-FFF2-40B4-BE49-F238E27FC236}">
                <a16:creationId xmlns:a16="http://schemas.microsoft.com/office/drawing/2014/main" id="{CF3674C6-0D91-4E87-A6B1-4184844BD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 calcmode="lin" valueType="num">
                                      <p:cBhvr additive="base">
                                        <p:cTn id="7" dur="500" fill="hold"/>
                                        <p:tgtEl>
                                          <p:spTgt spid="317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43">
                                            <p:txEl>
                                              <p:pRg st="1" end="1"/>
                                            </p:txEl>
                                          </p:spTgt>
                                        </p:tgtEl>
                                        <p:attrNameLst>
                                          <p:attrName>style.visibility</p:attrName>
                                        </p:attrNameLst>
                                      </p:cBhvr>
                                      <p:to>
                                        <p:strVal val="visible"/>
                                      </p:to>
                                    </p:set>
                                    <p:anim calcmode="lin" valueType="num">
                                      <p:cBhvr additive="base">
                                        <p:cTn id="13" dur="500" fill="hold"/>
                                        <p:tgtEl>
                                          <p:spTgt spid="317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43">
                                            <p:txEl>
                                              <p:pRg st="2" end="2"/>
                                            </p:txEl>
                                          </p:spTgt>
                                        </p:tgtEl>
                                        <p:attrNameLst>
                                          <p:attrName>style.visibility</p:attrName>
                                        </p:attrNameLst>
                                      </p:cBhvr>
                                      <p:to>
                                        <p:strVal val="visible"/>
                                      </p:to>
                                    </p:set>
                                    <p:anim calcmode="lin" valueType="num">
                                      <p:cBhvr additive="base">
                                        <p:cTn id="19" dur="500" fill="hold"/>
                                        <p:tgtEl>
                                          <p:spTgt spid="317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43">
                                            <p:txEl>
                                              <p:pRg st="3" end="3"/>
                                            </p:txEl>
                                          </p:spTgt>
                                        </p:tgtEl>
                                        <p:attrNameLst>
                                          <p:attrName>style.visibility</p:attrName>
                                        </p:attrNameLst>
                                      </p:cBhvr>
                                      <p:to>
                                        <p:strVal val="visible"/>
                                      </p:to>
                                    </p:set>
                                    <p:anim calcmode="lin" valueType="num">
                                      <p:cBhvr additive="base">
                                        <p:cTn id="25" dur="500" fill="hold"/>
                                        <p:tgtEl>
                                          <p:spTgt spid="317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43">
                                            <p:txEl>
                                              <p:pRg st="4" end="4"/>
                                            </p:txEl>
                                          </p:spTgt>
                                        </p:tgtEl>
                                        <p:attrNameLst>
                                          <p:attrName>style.visibility</p:attrName>
                                        </p:attrNameLst>
                                      </p:cBhvr>
                                      <p:to>
                                        <p:strVal val="visible"/>
                                      </p:to>
                                    </p:set>
                                    <p:anim calcmode="lin" valueType="num">
                                      <p:cBhvr additive="base">
                                        <p:cTn id="31" dur="500" fill="hold"/>
                                        <p:tgtEl>
                                          <p:spTgt spid="3174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43">
                                            <p:txEl>
                                              <p:pRg st="5" end="5"/>
                                            </p:txEl>
                                          </p:spTgt>
                                        </p:tgtEl>
                                        <p:attrNameLst>
                                          <p:attrName>style.visibility</p:attrName>
                                        </p:attrNameLst>
                                      </p:cBhvr>
                                      <p:to>
                                        <p:strVal val="visible"/>
                                      </p:to>
                                    </p:set>
                                    <p:anim calcmode="lin" valueType="num">
                                      <p:cBhvr additive="base">
                                        <p:cTn id="37" dur="500" fill="hold"/>
                                        <p:tgtEl>
                                          <p:spTgt spid="3174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443">
                                            <p:txEl>
                                              <p:pRg st="6" end="6"/>
                                            </p:txEl>
                                          </p:spTgt>
                                        </p:tgtEl>
                                        <p:attrNameLst>
                                          <p:attrName>style.visibility</p:attrName>
                                        </p:attrNameLst>
                                      </p:cBhvr>
                                      <p:to>
                                        <p:strVal val="visible"/>
                                      </p:to>
                                    </p:set>
                                    <p:anim calcmode="lin" valueType="num">
                                      <p:cBhvr additive="base">
                                        <p:cTn id="43" dur="500" fill="hold"/>
                                        <p:tgtEl>
                                          <p:spTgt spid="3174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7443">
                                            <p:txEl>
                                              <p:pRg st="7" end="7"/>
                                            </p:txEl>
                                          </p:spTgt>
                                        </p:tgtEl>
                                        <p:attrNameLst>
                                          <p:attrName>style.visibility</p:attrName>
                                        </p:attrNameLst>
                                      </p:cBhvr>
                                      <p:to>
                                        <p:strVal val="visible"/>
                                      </p:to>
                                    </p:set>
                                    <p:anim calcmode="lin" valueType="num">
                                      <p:cBhvr additive="base">
                                        <p:cTn id="49" dur="500" fill="hold"/>
                                        <p:tgtEl>
                                          <p:spTgt spid="31744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174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17443">
                                            <p:txEl>
                                              <p:pRg st="8" end="8"/>
                                            </p:txEl>
                                          </p:spTgt>
                                        </p:tgtEl>
                                        <p:attrNameLst>
                                          <p:attrName>style.visibility</p:attrName>
                                        </p:attrNameLst>
                                      </p:cBhvr>
                                      <p:to>
                                        <p:strVal val="visible"/>
                                      </p:to>
                                    </p:set>
                                    <p:anim calcmode="lin" valueType="num">
                                      <p:cBhvr additive="base">
                                        <p:cTn id="55" dur="500" fill="hold"/>
                                        <p:tgtEl>
                                          <p:spTgt spid="31744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1744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Rectangle 2">
            <a:extLst>
              <a:ext uri="{FF2B5EF4-FFF2-40B4-BE49-F238E27FC236}">
                <a16:creationId xmlns:a16="http://schemas.microsoft.com/office/drawing/2014/main" id="{F435862D-B129-4251-978F-6D619C7E4327}"/>
              </a:ext>
            </a:extLst>
          </p:cNvPr>
          <p:cNvSpPr>
            <a:spLocks noGrp="1" noChangeArrowheads="1"/>
          </p:cNvSpPr>
          <p:nvPr>
            <p:ph type="title"/>
          </p:nvPr>
        </p:nvSpPr>
        <p:spPr>
          <a:xfrm>
            <a:off x="890338" y="640080"/>
            <a:ext cx="3734014" cy="3566160"/>
          </a:xfrm>
        </p:spPr>
        <p:txBody>
          <a:bodyPr vert="horz" lIns="91440" tIns="45720" rIns="91440" bIns="45720" rtlCol="0" anchor="b">
            <a:normAutofit/>
          </a:bodyPr>
          <a:lstStyle/>
          <a:p>
            <a:r>
              <a:rPr lang="en-US" altLang="de-DE" sz="5400" dirty="0" err="1"/>
              <a:t>Klare</a:t>
            </a:r>
            <a:r>
              <a:rPr lang="en-US" altLang="de-DE" sz="5400" dirty="0"/>
              <a:t> </a:t>
            </a:r>
            <a:r>
              <a:rPr lang="en-US" altLang="de-DE" sz="5400" dirty="0" err="1"/>
              <a:t>Fälle</a:t>
            </a:r>
            <a:r>
              <a:rPr lang="en-US" altLang="de-DE" sz="5400" dirty="0"/>
              <a:t>… </a:t>
            </a:r>
          </a:p>
        </p:txBody>
      </p:sp>
      <p:sp>
        <p:nvSpPr>
          <p:cNvPr id="7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811" name="Picture 3">
            <a:extLst>
              <a:ext uri="{FF2B5EF4-FFF2-40B4-BE49-F238E27FC236}">
                <a16:creationId xmlns:a16="http://schemas.microsoft.com/office/drawing/2014/main" id="{47E20368-520A-4B61-98AB-FCF87F02AB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97" r="1337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483FED97-C847-4FFC-86F2-55E7263D4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338" y="5698809"/>
            <a:ext cx="1468650" cy="840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9810"/>
                                        </p:tgtEl>
                                        <p:attrNameLst>
                                          <p:attrName>style.visibility</p:attrName>
                                        </p:attrNameLst>
                                      </p:cBhvr>
                                      <p:to>
                                        <p:strVal val="visible"/>
                                      </p:to>
                                    </p:set>
                                    <p:animEffect transition="in" filter="fade">
                                      <p:cBhvr>
                                        <p:cTn id="7" dur="4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1DEED141-C975-4640-A29C-38B678CA8F06}"/>
              </a:ext>
            </a:extLst>
          </p:cNvPr>
          <p:cNvSpPr>
            <a:spLocks noGrp="1" noChangeArrowheads="1"/>
          </p:cNvSpPr>
          <p:nvPr>
            <p:ph type="title"/>
          </p:nvPr>
        </p:nvSpPr>
        <p:spPr>
          <a:xfrm>
            <a:off x="2286000" y="0"/>
            <a:ext cx="7772400" cy="838200"/>
          </a:xfrm>
        </p:spPr>
        <p:txBody>
          <a:bodyPr/>
          <a:lstStyle/>
          <a:p>
            <a:pPr eaLnBrk="1" hangingPunct="1"/>
            <a:r>
              <a:rPr lang="de-DE" altLang="de-DE"/>
              <a:t>Nebelflug</a:t>
            </a:r>
          </a:p>
        </p:txBody>
      </p:sp>
      <p:pic>
        <p:nvPicPr>
          <p:cNvPr id="2" name="Tandem im Nebel.wmv">
            <a:hlinkClick r:id="" action="ppaction://media"/>
            <a:extLst>
              <a:ext uri="{FF2B5EF4-FFF2-40B4-BE49-F238E27FC236}">
                <a16:creationId xmlns:a16="http://schemas.microsoft.com/office/drawing/2014/main" id="{746A500C-8A3D-4C3B-B3F7-8CE75556E0F9}"/>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320925" y="908051"/>
            <a:ext cx="76327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8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E0075A92-CF1E-4458-9894-D76BFAD6C840}"/>
              </a:ext>
            </a:extLst>
          </p:cNvPr>
          <p:cNvSpPr>
            <a:spLocks noGrp="1" noChangeArrowheads="1"/>
          </p:cNvSpPr>
          <p:nvPr>
            <p:ph type="title"/>
          </p:nvPr>
        </p:nvSpPr>
        <p:spPr/>
        <p:txBody>
          <a:bodyPr/>
          <a:lstStyle/>
          <a:p>
            <a:pPr eaLnBrk="1" hangingPunct="1"/>
            <a:r>
              <a:rPr lang="de-DE" altLang="de-DE"/>
              <a:t>Maßnahmen</a:t>
            </a:r>
          </a:p>
        </p:txBody>
      </p:sp>
      <p:sp>
        <p:nvSpPr>
          <p:cNvPr id="319491" name="Rectangle 3">
            <a:extLst>
              <a:ext uri="{FF2B5EF4-FFF2-40B4-BE49-F238E27FC236}">
                <a16:creationId xmlns:a16="http://schemas.microsoft.com/office/drawing/2014/main" id="{FD797762-5ACC-493F-97EC-53D3550DCD41}"/>
              </a:ext>
            </a:extLst>
          </p:cNvPr>
          <p:cNvSpPr>
            <a:spLocks noGrp="1" noChangeArrowheads="1"/>
          </p:cNvSpPr>
          <p:nvPr>
            <p:ph type="body" idx="1"/>
          </p:nvPr>
        </p:nvSpPr>
        <p:spPr>
          <a:xfrm>
            <a:off x="922789" y="1981200"/>
            <a:ext cx="7687811" cy="4114800"/>
          </a:xfrm>
        </p:spPr>
        <p:txBody>
          <a:bodyPr/>
          <a:lstStyle/>
          <a:p>
            <a:pPr eaLnBrk="1" hangingPunct="1"/>
            <a:r>
              <a:rPr lang="de-DE" altLang="de-DE" dirty="0"/>
              <a:t>Anordnungen müssen verbindlich sein!</a:t>
            </a:r>
          </a:p>
          <a:p>
            <a:pPr eaLnBrk="1" hangingPunct="1"/>
            <a:r>
              <a:rPr lang="de-DE" altLang="de-DE" dirty="0"/>
              <a:t>Flugverbot kann ausgesprochen werden! </a:t>
            </a:r>
          </a:p>
          <a:p>
            <a:pPr eaLnBrk="1" hangingPunct="1"/>
            <a:r>
              <a:rPr lang="de-DE" altLang="de-DE" dirty="0"/>
              <a:t>Maßnahmen müssen für die Abwehr der Gefahr notwendig und zweckmäßig sein.</a:t>
            </a:r>
          </a:p>
          <a:p>
            <a:pPr eaLnBrk="1" hangingPunct="1"/>
            <a:r>
              <a:rPr lang="de-DE" altLang="de-DE" dirty="0"/>
              <a:t>Jedermannsrecht zur Gefahrenabwehr</a:t>
            </a:r>
          </a:p>
          <a:p>
            <a:pPr eaLnBrk="1" hangingPunct="1"/>
            <a:r>
              <a:rPr lang="de-DE" altLang="de-DE" dirty="0"/>
              <a:t>Beispiel: Startverbot bei Rettungseinsatz</a:t>
            </a:r>
          </a:p>
          <a:p>
            <a:pPr eaLnBrk="1" hangingPunct="1"/>
            <a:r>
              <a:rPr lang="de-DE" altLang="de-DE" dirty="0"/>
              <a:t>Wie gehe ich auf Piloten zu? </a:t>
            </a:r>
            <a:r>
              <a:rPr lang="de-DE" altLang="de-DE" sz="1600" dirty="0"/>
              <a:t>(Fingerspitzengefühl anwenden!)</a:t>
            </a:r>
          </a:p>
        </p:txBody>
      </p:sp>
      <p:pic>
        <p:nvPicPr>
          <p:cNvPr id="5" name="Grafik 4">
            <a:extLst>
              <a:ext uri="{FF2B5EF4-FFF2-40B4-BE49-F238E27FC236}">
                <a16:creationId xmlns:a16="http://schemas.microsoft.com/office/drawing/2014/main" id="{16AE62C8-027E-40CE-92FE-FD4E9F63A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107" y="5784980"/>
            <a:ext cx="1468650" cy="840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 calcmode="lin" valueType="num">
                                      <p:cBhvr additive="base">
                                        <p:cTn id="7" dur="500" fill="hold"/>
                                        <p:tgtEl>
                                          <p:spTgt spid="319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9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9491">
                                            <p:txEl>
                                              <p:pRg st="1" end="1"/>
                                            </p:txEl>
                                          </p:spTgt>
                                        </p:tgtEl>
                                        <p:attrNameLst>
                                          <p:attrName>style.visibility</p:attrName>
                                        </p:attrNameLst>
                                      </p:cBhvr>
                                      <p:to>
                                        <p:strVal val="visible"/>
                                      </p:to>
                                    </p:set>
                                    <p:anim calcmode="lin" valueType="num">
                                      <p:cBhvr additive="base">
                                        <p:cTn id="13" dur="500" fill="hold"/>
                                        <p:tgtEl>
                                          <p:spTgt spid="319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9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9491">
                                            <p:txEl>
                                              <p:pRg st="2" end="2"/>
                                            </p:txEl>
                                          </p:spTgt>
                                        </p:tgtEl>
                                        <p:attrNameLst>
                                          <p:attrName>style.visibility</p:attrName>
                                        </p:attrNameLst>
                                      </p:cBhvr>
                                      <p:to>
                                        <p:strVal val="visible"/>
                                      </p:to>
                                    </p:set>
                                    <p:anim calcmode="lin" valueType="num">
                                      <p:cBhvr additive="base">
                                        <p:cTn id="19" dur="500" fill="hold"/>
                                        <p:tgtEl>
                                          <p:spTgt spid="319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9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9491">
                                            <p:txEl>
                                              <p:pRg st="3" end="3"/>
                                            </p:txEl>
                                          </p:spTgt>
                                        </p:tgtEl>
                                        <p:attrNameLst>
                                          <p:attrName>style.visibility</p:attrName>
                                        </p:attrNameLst>
                                      </p:cBhvr>
                                      <p:to>
                                        <p:strVal val="visible"/>
                                      </p:to>
                                    </p:set>
                                    <p:anim calcmode="lin" valueType="num">
                                      <p:cBhvr additive="base">
                                        <p:cTn id="25" dur="500" fill="hold"/>
                                        <p:tgtEl>
                                          <p:spTgt spid="319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9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9491">
                                            <p:txEl>
                                              <p:pRg st="4" end="4"/>
                                            </p:txEl>
                                          </p:spTgt>
                                        </p:tgtEl>
                                        <p:attrNameLst>
                                          <p:attrName>style.visibility</p:attrName>
                                        </p:attrNameLst>
                                      </p:cBhvr>
                                      <p:to>
                                        <p:strVal val="visible"/>
                                      </p:to>
                                    </p:set>
                                    <p:anim calcmode="lin" valueType="num">
                                      <p:cBhvr additive="base">
                                        <p:cTn id="31" dur="500" fill="hold"/>
                                        <p:tgtEl>
                                          <p:spTgt spid="319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9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9491">
                                            <p:txEl>
                                              <p:pRg st="5" end="5"/>
                                            </p:txEl>
                                          </p:spTgt>
                                        </p:tgtEl>
                                        <p:attrNameLst>
                                          <p:attrName>style.visibility</p:attrName>
                                        </p:attrNameLst>
                                      </p:cBhvr>
                                      <p:to>
                                        <p:strVal val="visible"/>
                                      </p:to>
                                    </p:set>
                                    <p:anim calcmode="lin" valueType="num">
                                      <p:cBhvr additive="base">
                                        <p:cTn id="37" dur="500" fill="hold"/>
                                        <p:tgtEl>
                                          <p:spTgt spid="3194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94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autoUpdateAnimBg="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Breitbild</PresentationFormat>
  <Paragraphs>58</Paragraphs>
  <Slides>13</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Office</vt:lpstr>
      <vt:lpstr>Luftaufsicht </vt:lpstr>
      <vt:lpstr>Luftaufsicht / Rechtsgrundlage</vt:lpstr>
      <vt:lpstr>Luftaufsicht durch den DHV</vt:lpstr>
      <vt:lpstr>Ausweis Luftaufsicht</vt:lpstr>
      <vt:lpstr>Wann wird die Luftaufsicht tätig?</vt:lpstr>
      <vt:lpstr>Konkrete Fälle</vt:lpstr>
      <vt:lpstr>Klare Fälle… </vt:lpstr>
      <vt:lpstr>Nebelflug</vt:lpstr>
      <vt:lpstr>Maßnahmen</vt:lpstr>
      <vt:lpstr>Was tun…… ?</vt:lpstr>
      <vt:lpstr>Haftpflicht-Versicherung der Luftaufsicht über den DHV (Gruppenversicherung)</vt:lpstr>
      <vt:lpstr>Fragen kreuz &amp; quer</vt:lpstr>
      <vt:lpstr>Weitere Infos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Luftaufsicht</dc:title>
  <dc:creator>Björn Klaassen</dc:creator>
  <cp:lastModifiedBy>Björn Klaassen</cp:lastModifiedBy>
  <cp:revision>3</cp:revision>
  <dcterms:created xsi:type="dcterms:W3CDTF">2021-11-03T12:18:16Z</dcterms:created>
  <dcterms:modified xsi:type="dcterms:W3CDTF">2021-11-04T14:24:06Z</dcterms:modified>
</cp:coreProperties>
</file>